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8"/>
  </p:notesMasterIdLst>
  <p:handoutMasterIdLst>
    <p:handoutMasterId r:id="rId19"/>
  </p:handoutMasterIdLst>
  <p:sldIdLst>
    <p:sldId id="256" r:id="rId5"/>
    <p:sldId id="264" r:id="rId6"/>
    <p:sldId id="267" r:id="rId7"/>
    <p:sldId id="265" r:id="rId8"/>
    <p:sldId id="266" r:id="rId9"/>
    <p:sldId id="259" r:id="rId10"/>
    <p:sldId id="271" r:id="rId11"/>
    <p:sldId id="260" r:id="rId12"/>
    <p:sldId id="261" r:id="rId13"/>
    <p:sldId id="262" r:id="rId14"/>
    <p:sldId id="270" r:id="rId15"/>
    <p:sldId id="269" r:id="rId16"/>
    <p:sldId id="268" r:id="rId1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7C8C"/>
    <a:srgbClr val="532939"/>
    <a:srgbClr val="8A6579"/>
    <a:srgbClr val="899F99"/>
    <a:srgbClr val="ACAA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751"/>
  </p:normalViewPr>
  <p:slideViewPr>
    <p:cSldViewPr snapToGrid="0" snapToObjects="1">
      <p:cViewPr varScale="1">
        <p:scale>
          <a:sx n="137" d="100"/>
          <a:sy n="137" d="100"/>
        </p:scale>
        <p:origin x="138" y="30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2" d="100"/>
          <a:sy n="72" d="100"/>
        </p:scale>
        <p:origin x="359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6E645-434C-EA49-B6C6-C5690AE0E696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006D3A-93EA-CB41-BAE5-94634AB78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9122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1C43BC-87C1-AD48-8DA8-7FA849D3A8A5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6F5A1-B8CD-C341-A68D-A28A25926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217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/>
              <a:t>D(1)</a:t>
            </a:r>
            <a:r>
              <a:rPr lang="en-AU" baseline="0" dirty="0" smtClean="0"/>
              <a:t> and D(2) have identical annual discharge amount of land ice, as diagnosed from </a:t>
            </a:r>
            <a:r>
              <a:rPr lang="en-AU" baseline="0" dirty="0" err="1" smtClean="0"/>
              <a:t>yrs</a:t>
            </a:r>
            <a:r>
              <a:rPr lang="en-AU" baseline="0" dirty="0" smtClean="0"/>
              <a:t> 2-101 of the D(0) run. </a:t>
            </a:r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5606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Ar676</a:t>
            </a:r>
            <a:r>
              <a:rPr lang="en-AU" baseline="0" dirty="0" smtClean="0"/>
              <a:t> land ice discharge mask and at657-658 annual mean of land ice discharge rate.</a:t>
            </a:r>
          </a:p>
          <a:p>
            <a:endParaRPr lang="en-AU" baseline="0" dirty="0" smtClean="0"/>
          </a:p>
          <a:p>
            <a:r>
              <a:rPr lang="en-AU" baseline="0" dirty="0" smtClean="0"/>
              <a:t>White area</a:t>
            </a:r>
          </a:p>
          <a:p>
            <a:endParaRPr lang="en-AU" baseline="0" dirty="0" smtClean="0"/>
          </a:p>
          <a:p>
            <a:r>
              <a:rPr lang="en-AU" baseline="0" dirty="0" smtClean="0"/>
              <a:t>Red UM GC3.1 with NEMO iceberg climatology vs Black line is Ar676 diagnosed land ice discharge annual cycle. The sum of both are equal.</a:t>
            </a:r>
          </a:p>
          <a:p>
            <a:endParaRPr lang="en-AU" baseline="0" dirty="0" smtClean="0"/>
          </a:p>
          <a:p>
            <a:r>
              <a:rPr lang="en-AU" baseline="0" dirty="0" smtClean="0"/>
              <a:t>Red is more reasonable. </a:t>
            </a:r>
          </a:p>
          <a:p>
            <a:endParaRPr lang="en-AU" baseline="0" dirty="0" smtClean="0"/>
          </a:p>
          <a:p>
            <a:pPr marL="228600" indent="-228600">
              <a:buAutoNum type="arabicPeriod"/>
            </a:pPr>
            <a:r>
              <a:rPr lang="en-AU" baseline="0" dirty="0" smtClean="0"/>
              <a:t>Refreshing rises the freeze point good for sea ice to form.</a:t>
            </a:r>
          </a:p>
          <a:p>
            <a:pPr marL="228600" indent="-228600">
              <a:buAutoNum type="arabicPeriod"/>
            </a:pPr>
            <a:r>
              <a:rPr lang="en-AU" baseline="0" dirty="0" smtClean="0"/>
              <a:t>Melting will take away the heat which cause major cooling in Southern Ocean.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3FA02F-AC4C-4C79-9887-2AB706F27FE0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3205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tif"/><Relationship Id="rId9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6854843" y="4173746"/>
            <a:ext cx="2162158" cy="909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7311" y="4509245"/>
            <a:ext cx="8013597" cy="490853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391" y="1186150"/>
            <a:ext cx="3021824" cy="226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3" y="3199894"/>
            <a:ext cx="9143999" cy="10108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7309" y="3258409"/>
            <a:ext cx="8013596" cy="990050"/>
          </a:xfrm>
        </p:spPr>
        <p:txBody>
          <a:bodyPr anchor="t" anchorCtr="0">
            <a:normAutofit/>
          </a:bodyPr>
          <a:lstStyle>
            <a:lvl1pPr algn="l">
              <a:defRPr sz="3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3" y="897565"/>
            <a:ext cx="9143999" cy="154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6" name="Triangle 15"/>
          <p:cNvSpPr/>
          <p:nvPr userDrawn="1"/>
        </p:nvSpPr>
        <p:spPr>
          <a:xfrm rot="10800000">
            <a:off x="774890" y="4192902"/>
            <a:ext cx="393539" cy="21327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645" y="257751"/>
            <a:ext cx="1899865" cy="758055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530088" y="1239535"/>
            <a:ext cx="187222" cy="45719"/>
          </a:xfrm>
          <a:prstGeom prst="rect">
            <a:avLst/>
          </a:prstGeom>
          <a:solidFill>
            <a:schemeClr val="bg2">
              <a:lumMod val="7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endParaRPr lang="en-US" sz="10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330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30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3" y="273845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129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3000" y="2701529"/>
            <a:ext cx="6261100" cy="605937"/>
          </a:xfrm>
        </p:spPr>
        <p:txBody>
          <a:bodyPr/>
          <a:lstStyle>
            <a:lvl1pPr marL="0" indent="0" algn="l">
              <a:buNone/>
              <a:defRPr sz="1800">
                <a:solidFill>
                  <a:srgbClr val="8A6579"/>
                </a:solidFill>
              </a:defRPr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6389226" y="4173746"/>
            <a:ext cx="2627776" cy="909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75401"/>
            <a:ext cx="9145394" cy="226800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2902834"/>
            <a:ext cx="9144000" cy="8345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riangle 18"/>
          <p:cNvSpPr/>
          <p:nvPr userDrawn="1"/>
        </p:nvSpPr>
        <p:spPr>
          <a:xfrm>
            <a:off x="8083794" y="3537927"/>
            <a:ext cx="393539" cy="20252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745" y="3170627"/>
            <a:ext cx="5370969" cy="511329"/>
          </a:xfrm>
        </p:spPr>
        <p:txBody>
          <a:bodyPr anchor="t">
            <a:noAutofit/>
          </a:bodyPr>
          <a:lstStyle>
            <a:lvl1pPr algn="l"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5887331" y="3171126"/>
            <a:ext cx="2772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www.nespclimate.com.au</a:t>
            </a:r>
            <a:endParaRPr lang="en-US" sz="16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344039" y="2885442"/>
            <a:ext cx="3449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FOR MORE INFORMATION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" y="375325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en-US" sz="900" baseline="0" dirty="0">
                <a:latin typeface="Arial" charset="0"/>
                <a:ea typeface="Arial" charset="0"/>
                <a:cs typeface="Arial" charset="0"/>
              </a:rPr>
              <a:t> Earth Systems and Climate Change Hub is funded by the Australian Government’s National Environmental Science Program,</a:t>
            </a:r>
            <a:br>
              <a:rPr lang="en-US" sz="900" baseline="0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aseline="0" dirty="0">
                <a:latin typeface="Arial" charset="0"/>
                <a:ea typeface="Arial" charset="0"/>
                <a:cs typeface="Arial" charset="0"/>
              </a:rPr>
              <a:t>with co-investment from the following partner agencies</a:t>
            </a:r>
            <a:endParaRPr lang="en-US" sz="9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3" y="897565"/>
            <a:ext cx="9143999" cy="154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745" y="200909"/>
            <a:ext cx="1815290" cy="72430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4503" y="4173746"/>
            <a:ext cx="926026" cy="64845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91" y="4269264"/>
            <a:ext cx="515735" cy="51573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443" y="4371355"/>
            <a:ext cx="975392" cy="33388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736" y="4345326"/>
            <a:ext cx="1395006" cy="36270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964" y="4266683"/>
            <a:ext cx="1350354" cy="58041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242" y="4350010"/>
            <a:ext cx="1116418" cy="4721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088" y="4285449"/>
            <a:ext cx="921762" cy="48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375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02500"/>
            <a:ext cx="8460000" cy="6750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212"/>
              </a:spcAft>
              <a:buNone/>
              <a:defRPr sz="2700" b="1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165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100">
                <a:solidFill>
                  <a:srgbClr val="00A9CE"/>
                </a:solidFill>
              </a:defRPr>
            </a:lvl3pPr>
            <a:lvl4pPr>
              <a:buNone/>
              <a:defRPr sz="2100">
                <a:solidFill>
                  <a:srgbClr val="00A9CE"/>
                </a:solidFill>
              </a:defRPr>
            </a:lvl4pPr>
            <a:lvl5pPr>
              <a:buNone/>
              <a:defRPr sz="21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smtClean="0">
                <a:solidFill>
                  <a:srgbClr val="FBFEFF"/>
                </a:solidFill>
              </a:rPr>
              <a:t>Presentation title  |  Presenter name  |  Page </a:t>
            </a:r>
            <a:fld id="{24D93678-8C73-40AE-B009-C35CF91FBCBA}" type="slidenum">
              <a:rPr lang="en-AU" smtClean="0">
                <a:solidFill>
                  <a:srgbClr val="FBFE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BFE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767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9933"/>
            <a:ext cx="7886700" cy="994172"/>
          </a:xfrm>
        </p:spPr>
        <p:txBody>
          <a:bodyPr>
            <a:normAutofit/>
          </a:bodyPr>
          <a:lstStyle>
            <a:lvl1pPr>
              <a:defRPr sz="36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14000"/>
              </a:lnSpc>
              <a:defRPr/>
            </a:lvl1pPr>
            <a:lvl2pPr>
              <a:lnSpc>
                <a:spcPct val="114000"/>
              </a:lnSpc>
              <a:defRPr/>
            </a:lvl2pPr>
            <a:lvl3pPr>
              <a:lnSpc>
                <a:spcPct val="114000"/>
              </a:lnSpc>
              <a:defRPr/>
            </a:lvl3pPr>
            <a:lvl4pPr>
              <a:lnSpc>
                <a:spcPct val="114000"/>
              </a:lnSpc>
              <a:defRPr/>
            </a:lvl4pPr>
            <a:lvl5pPr>
              <a:lnSpc>
                <a:spcPct val="114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091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6"/>
            <a:ext cx="7886700" cy="2139553"/>
          </a:xfrm>
        </p:spPr>
        <p:txBody>
          <a:bodyPr anchor="b"/>
          <a:lstStyle>
            <a:lvl1pPr>
              <a:defRPr sz="6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82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66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6"/>
            <a:ext cx="7886700" cy="71758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3" y="1260872"/>
            <a:ext cx="3887391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3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02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389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0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1"/>
            <a:ext cx="4629150" cy="36552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23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71"/>
            <a:ext cx="4629150" cy="365521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36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704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19200"/>
            <a:ext cx="7886700" cy="3413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0" y="473392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5943" y="4326061"/>
            <a:ext cx="1708522" cy="68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6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49" r:id="rId12"/>
    <p:sldLayoutId id="2147483672" r:id="rId1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400" b="0" kern="1200">
          <a:solidFill>
            <a:srgbClr val="7F7F7F"/>
          </a:solidFill>
          <a:latin typeface="Arial" charset="0"/>
          <a:ea typeface="Arial" charset="0"/>
          <a:cs typeface="Arial" charset="0"/>
        </a:defRPr>
      </a:lvl1pPr>
    </p:titleStyle>
    <p:bodyStyle>
      <a:lvl1pPr marL="228594" indent="-228594" algn="l" defTabSz="914377" rtl="0" eaLnBrk="1" latinLnBrk="0" hangingPunct="1">
        <a:lnSpc>
          <a:spcPct val="114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8A6579"/>
          </a:solidFill>
          <a:latin typeface="Arial" charset="0"/>
          <a:ea typeface="Arial" charset="0"/>
          <a:cs typeface="Arial" charset="0"/>
        </a:defRPr>
      </a:lvl1pPr>
      <a:lvl2pPr marL="685783" indent="-228594" algn="l" defTabSz="914377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2971" indent="-228594" algn="l" defTabSz="914377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160" indent="-228594" algn="l" defTabSz="914377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349" indent="-228594" algn="l" defTabSz="914377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gi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gif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Siobhan O’Farrell, Dave Bi, Climate Science Centre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Sea Ice results and Iceberg water flux scheme in ACCESS-CM2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6863" r="560" b="9195"/>
          <a:stretch/>
        </p:blipFill>
        <p:spPr>
          <a:xfrm>
            <a:off x="1351654" y="1026000"/>
            <a:ext cx="6548766" cy="217198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8235" y="1156447"/>
            <a:ext cx="484094" cy="2599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2911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0"/>
            <a:ext cx="2633472" cy="26334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0"/>
            <a:ext cx="2633472" cy="26334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2633472" cy="26334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2520000"/>
            <a:ext cx="2633472" cy="26334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53472" y="277906"/>
            <a:ext cx="15271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Ice thickness climatology (</a:t>
            </a:r>
            <a:r>
              <a:rPr lang="en-AU" dirty="0" err="1" smtClean="0"/>
              <a:t>yrs</a:t>
            </a:r>
            <a:r>
              <a:rPr lang="en-AU" dirty="0" smtClean="0"/>
              <a:t> 191-200) albedo change implemented with D2 iceberg flux pattern.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63175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0"/>
            <a:ext cx="2633472" cy="26334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0"/>
            <a:ext cx="2633472" cy="26334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153835" y="376518"/>
            <a:ext cx="15419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Ice thickness climatology in warm start run (</a:t>
            </a:r>
            <a:r>
              <a:rPr lang="en-AU" dirty="0" err="1" smtClean="0"/>
              <a:t>yrs</a:t>
            </a:r>
            <a:r>
              <a:rPr lang="en-AU" dirty="0" smtClean="0"/>
              <a:t> 391-400) 200 years after albedo change and D2 flux pattern switched on.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14424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0"/>
            <a:ext cx="2633472" cy="26334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0"/>
            <a:ext cx="2633472" cy="26334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2633472" cy="26334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2520000"/>
            <a:ext cx="2633472" cy="26334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00046" y="340659"/>
            <a:ext cx="19722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Run with CMIP6 output mostly renaming/re-weighting exiting fields. New one ice freeboard to compare with satellite altimeters, note poor data in Antarctica due to heavier snow cover.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19194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Summary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dirty="0" smtClean="0"/>
              <a:t>Sea ice is close to ready for CMIP6 with new variable names in the code and </a:t>
            </a:r>
            <a:r>
              <a:rPr lang="en-AU" dirty="0" err="1" smtClean="0"/>
              <a:t>namelists</a:t>
            </a:r>
            <a:r>
              <a:rPr lang="en-AU" dirty="0" smtClean="0"/>
              <a:t>.</a:t>
            </a:r>
          </a:p>
          <a:p>
            <a:pPr marL="0" indent="0">
              <a:buNone/>
            </a:pPr>
            <a:r>
              <a:rPr lang="en-AU" dirty="0" smtClean="0"/>
              <a:t>The climatology is </a:t>
            </a:r>
            <a:r>
              <a:rPr lang="en-AU" dirty="0" smtClean="0"/>
              <a:t>realistic in </a:t>
            </a:r>
            <a:r>
              <a:rPr lang="en-AU" smtClean="0"/>
              <a:t>both hemispheres.</a:t>
            </a:r>
            <a:endParaRPr lang="en-AU" dirty="0" smtClean="0"/>
          </a:p>
          <a:p>
            <a:pPr marL="0" indent="0">
              <a:buNone/>
            </a:pPr>
            <a:r>
              <a:rPr lang="en-AU" dirty="0" smtClean="0"/>
              <a:t>Some final tuning may be required once we have longer CABLE runs based on our experience with ACCESS1.3 where we saw ice declines due NH temperature bias.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98706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3" r="976" b="8333"/>
          <a:stretch/>
        </p:blipFill>
        <p:spPr>
          <a:xfrm>
            <a:off x="4723069" y="1019734"/>
            <a:ext cx="3497580" cy="19888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47" b="10159"/>
          <a:stretch/>
        </p:blipFill>
        <p:spPr>
          <a:xfrm>
            <a:off x="554707" y="1054024"/>
            <a:ext cx="3607540" cy="192024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31165" y="147811"/>
            <a:ext cx="8460000" cy="364807"/>
          </a:xfrm>
        </p:spPr>
        <p:txBody>
          <a:bodyPr/>
          <a:lstStyle/>
          <a:p>
            <a:r>
              <a:rPr lang="en-US" sz="1600" dirty="0" smtClean="0">
                <a:solidFill>
                  <a:srgbClr val="FF0000"/>
                </a:solidFill>
              </a:rPr>
              <a:t>Long-existing issues: SO Warm Bias/little summer sea ice, Water Mass Imbalance  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6712" y="769330"/>
            <a:ext cx="3588328" cy="30008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>
                <a:solidFill>
                  <a:schemeClr val="bg1"/>
                </a:solidFill>
              </a:rPr>
              <a:t>ACCESS-CM2 with </a:t>
            </a:r>
            <a:r>
              <a:rPr lang="en-US" sz="1350" b="1" dirty="0" smtClean="0">
                <a:solidFill>
                  <a:schemeClr val="bg1"/>
                </a:solidFill>
              </a:rPr>
              <a:t>GA7 (PD run 30-yr mean)</a:t>
            </a:r>
            <a:endParaRPr lang="en-AU" sz="135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26379" y="766441"/>
            <a:ext cx="3579855" cy="30008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>
                <a:solidFill>
                  <a:schemeClr val="bg1"/>
                </a:solidFill>
              </a:rPr>
              <a:t>ACCESS-CM2 with </a:t>
            </a:r>
            <a:r>
              <a:rPr lang="en-US" sz="1350" b="1" dirty="0" smtClean="0">
                <a:solidFill>
                  <a:schemeClr val="bg1"/>
                </a:solidFill>
              </a:rPr>
              <a:t>GA7.1 (PD run 30-yr mean)</a:t>
            </a:r>
            <a:endParaRPr lang="en-AU" sz="1350" b="1" dirty="0">
              <a:solidFill>
                <a:schemeClr val="bg1"/>
              </a:solidFill>
            </a:endParaRPr>
          </a:p>
        </p:txBody>
      </p:sp>
      <p:pic>
        <p:nvPicPr>
          <p:cNvPr id="9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3" y="2977619"/>
            <a:ext cx="3598574" cy="2075410"/>
          </a:xfrm>
          <a:prstGeom prst="rect">
            <a:avLst/>
          </a:prstGeom>
        </p:spPr>
      </p:pic>
      <p:pic>
        <p:nvPicPr>
          <p:cNvPr id="11" name="Picture 3" descr="C:\Users\sul086\Downloads\VMSharedFolder\03052018-sjm599-cosima\ACCESS2-sea-ice-clim-fig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582" y="2840182"/>
            <a:ext cx="3837709" cy="224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sul086\Downloads\VMSharedFolder\04052018-dhb599-decadal\at659.SST_bias_0171-0200.gif"/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" t="12859" r="-233" b="10001"/>
          <a:stretch/>
        </p:blipFill>
        <p:spPr bwMode="auto">
          <a:xfrm>
            <a:off x="4716000" y="2916001"/>
            <a:ext cx="3511296" cy="218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54290" y="3091543"/>
            <a:ext cx="789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Av630 –D2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173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0000"/>
            <a:ext cx="7886700" cy="760344"/>
          </a:xfrm>
        </p:spPr>
        <p:txBody>
          <a:bodyPr>
            <a:noAutofit/>
          </a:bodyPr>
          <a:lstStyle/>
          <a:p>
            <a:r>
              <a:rPr lang="en-AU" sz="2800" dirty="0" smtClean="0"/>
              <a:t>“Fixing” the Southern Ocean Warm Bias and Global Ocean Water </a:t>
            </a:r>
            <a:r>
              <a:rPr lang="en-AU" sz="2800" dirty="0"/>
              <a:t>L</a:t>
            </a:r>
            <a:r>
              <a:rPr lang="en-AU" sz="2800" dirty="0" smtClean="0"/>
              <a:t>oss  </a:t>
            </a:r>
            <a:r>
              <a:rPr lang="en-AU" sz="2800" dirty="0" smtClean="0"/>
              <a:t>(following </a:t>
            </a:r>
            <a:r>
              <a:rPr lang="en-AU" sz="2800" dirty="0" smtClean="0"/>
              <a:t>the UK Met office </a:t>
            </a:r>
            <a:r>
              <a:rPr lang="en-AU" sz="2800" dirty="0" smtClean="0"/>
              <a:t>approach)</a:t>
            </a:r>
            <a:endParaRPr lang="en-AU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96000"/>
            <a:ext cx="7886700" cy="380307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sz="2600" b="1" i="1" u="sng" dirty="0" smtClean="0"/>
              <a:t>By </a:t>
            </a:r>
          </a:p>
          <a:p>
            <a:pPr marL="0" indent="0">
              <a:buNone/>
            </a:pPr>
            <a:r>
              <a:rPr lang="en-AU" sz="2600" dirty="0" smtClean="0"/>
              <a:t>Discharging the diagnosed </a:t>
            </a:r>
            <a:r>
              <a:rPr lang="en-AU" sz="2600" dirty="0"/>
              <a:t>increment of iceshelf mass over Greenland and Antarctica into ocean surface water off Greenland and Antarctica, respectively, the land ice melting (as iceberg calving </a:t>
            </a:r>
            <a:r>
              <a:rPr lang="en-AU" sz="2600" dirty="0">
                <a:solidFill>
                  <a:schemeClr val="bg2">
                    <a:lumMod val="90000"/>
                  </a:schemeClr>
                </a:solidFill>
              </a:rPr>
              <a:t>and ice shelf basal melting</a:t>
            </a:r>
            <a:r>
              <a:rPr lang="en-AU" sz="2600" dirty="0"/>
              <a:t>) </a:t>
            </a:r>
            <a:r>
              <a:rPr lang="en-AU" sz="2600" dirty="0">
                <a:sym typeface="Wingdings" panose="05000000000000000000" pitchFamily="2" charset="2"/>
              </a:rPr>
              <a:t></a:t>
            </a:r>
            <a:r>
              <a:rPr lang="en-AU" sz="2600" dirty="0"/>
              <a:t> </a:t>
            </a:r>
          </a:p>
          <a:p>
            <a:r>
              <a:rPr lang="en-AU" sz="2600" dirty="0">
                <a:sym typeface="Wingdings" panose="05000000000000000000" pitchFamily="2" charset="2"/>
              </a:rPr>
              <a:t>freshening the surface water</a:t>
            </a:r>
          </a:p>
          <a:p>
            <a:r>
              <a:rPr lang="en-AU" sz="2600" dirty="0">
                <a:sym typeface="Wingdings" panose="05000000000000000000" pitchFamily="2" charset="2"/>
              </a:rPr>
              <a:t>cooling the surface </a:t>
            </a:r>
            <a:r>
              <a:rPr lang="en-AU" sz="2600" dirty="0"/>
              <a:t>water 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973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748" y="54547"/>
            <a:ext cx="7886700" cy="541198"/>
          </a:xfrm>
        </p:spPr>
        <p:txBody>
          <a:bodyPr>
            <a:normAutofit fontScale="90000"/>
          </a:bodyPr>
          <a:lstStyle/>
          <a:p>
            <a:r>
              <a:rPr lang="en-AU" b="1" dirty="0" smtClean="0"/>
              <a:t>Iceberg Discharge Scheme Setting:</a:t>
            </a:r>
            <a:endParaRPr lang="en-AU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749" y="882970"/>
            <a:ext cx="8017342" cy="4090812"/>
          </a:xfrm>
        </p:spPr>
        <p:txBody>
          <a:bodyPr>
            <a:normAutofit fontScale="62500" lnSpcReduction="20000"/>
          </a:bodyPr>
          <a:lstStyle/>
          <a:p>
            <a:r>
              <a:rPr lang="en-AU" dirty="0"/>
              <a:t>D(0): iceberg = 0: </a:t>
            </a:r>
          </a:p>
          <a:p>
            <a:pPr lvl="1"/>
            <a:r>
              <a:rPr lang="en-AU" dirty="0"/>
              <a:t>“prescribed” even distribution but time-varying land ice discharged into oceans around Antarctica and Greenland as “iceberg melting”;</a:t>
            </a:r>
          </a:p>
          <a:p>
            <a:r>
              <a:rPr lang="en-AU" dirty="0"/>
              <a:t>D(1): iceberg = 1:</a:t>
            </a:r>
          </a:p>
          <a:p>
            <a:pPr lvl="1"/>
            <a:r>
              <a:rPr lang="en-AU" dirty="0"/>
              <a:t>use land ice discharge diagnosed from ar676 (D(0) run, </a:t>
            </a:r>
            <a:r>
              <a:rPr lang="en-AU" dirty="0" smtClean="0"/>
              <a:t>(yrs2-101</a:t>
            </a:r>
            <a:r>
              <a:rPr lang="en-AU" dirty="0"/>
              <a:t>) imposed on GC3.1 iceberg flux pattern but with each month "enhanced" by the </a:t>
            </a:r>
            <a:r>
              <a:rPr lang="en-AU" dirty="0" smtClean="0"/>
              <a:t>AC2/GC3.1** </a:t>
            </a:r>
            <a:r>
              <a:rPr lang="en-AU" dirty="0"/>
              <a:t>discharge ratio. </a:t>
            </a:r>
          </a:p>
          <a:p>
            <a:r>
              <a:rPr lang="en-AU" dirty="0"/>
              <a:t>D(2): iceberg = 2:</a:t>
            </a:r>
          </a:p>
          <a:p>
            <a:pPr lvl="1"/>
            <a:r>
              <a:rPr lang="en-AU" dirty="0"/>
              <a:t>following GC3.1 iceberg pattern and seasonality, with each month enhanced by the annual ratio of </a:t>
            </a:r>
            <a:r>
              <a:rPr lang="en-AU" dirty="0" smtClean="0"/>
              <a:t>AC2/GC3 </a:t>
            </a:r>
            <a:r>
              <a:rPr lang="en-AU" dirty="0"/>
              <a:t>“discharge”</a:t>
            </a:r>
          </a:p>
          <a:p>
            <a:pPr lvl="1"/>
            <a:r>
              <a:rPr lang="en-AU" dirty="0"/>
              <a:t>Note this option has </a:t>
            </a:r>
            <a:r>
              <a:rPr lang="en-AU" dirty="0" smtClean="0"/>
              <a:t>opposite </a:t>
            </a:r>
            <a:r>
              <a:rPr lang="en-AU" dirty="0"/>
              <a:t>seasonality to D(0) and D(1), as shown below. </a:t>
            </a:r>
          </a:p>
          <a:p>
            <a:endParaRPr lang="en-AU" dirty="0"/>
          </a:p>
          <a:p>
            <a:pPr marL="0" indent="0">
              <a:buNone/>
            </a:pPr>
            <a:r>
              <a:rPr lang="en-AU" dirty="0" smtClean="0"/>
              <a:t>** </a:t>
            </a:r>
            <a:r>
              <a:rPr lang="en-AU" dirty="0"/>
              <a:t>NEMO </a:t>
            </a:r>
            <a:r>
              <a:rPr lang="en-AU" dirty="0" smtClean="0"/>
              <a:t>standalone iceberg </a:t>
            </a:r>
            <a:r>
              <a:rPr lang="en-AU" dirty="0"/>
              <a:t>flux climatology.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031940" y="703177"/>
                <a:ext cx="3308598" cy="5195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num>
                        <m:den>
                          <m:r>
                            <a:rPr lang="el-GR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m:rPr>
                          <m:nor/>
                        </m:rPr>
                        <a:rPr lang="en-US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nor/>
                        </m:rPr>
                        <a:rPr lang="en-AU" b="1" dirty="0">
                          <a:solidFill>
                            <a:srgbClr val="FF0000"/>
                          </a:solidFill>
                        </a:rPr>
                        <m:t>land</m:t>
                      </m:r>
                      <m:r>
                        <m:rPr>
                          <m:nor/>
                        </m:rPr>
                        <a:rPr lang="en-AU" b="1" dirty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AU" b="1" dirty="0">
                          <a:solidFill>
                            <a:srgbClr val="FF0000"/>
                          </a:solidFill>
                        </a:rPr>
                        <m:t>ice</m:t>
                      </m:r>
                      <m:r>
                        <m:rPr>
                          <m:nor/>
                        </m:rPr>
                        <a:rPr lang="en-AU" b="1" dirty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AU" b="1" dirty="0">
                          <a:solidFill>
                            <a:srgbClr val="FF0000"/>
                          </a:solidFill>
                        </a:rPr>
                        <m:t>discharge</m:t>
                      </m:r>
                      <m:r>
                        <m:rPr>
                          <m:nor/>
                        </m:rPr>
                        <a:rPr lang="en-AU" b="1" dirty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AU" b="1" dirty="0">
                          <a:solidFill>
                            <a:srgbClr val="FF0000"/>
                          </a:solidFill>
                        </a:rPr>
                        <m:t>amount</m:t>
                      </m:r>
                    </m:oMath>
                  </m:oMathPara>
                </a14:m>
                <a:endParaRPr lang="en-AU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937570"/>
                <a:ext cx="4475584" cy="6927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031940" y="1695600"/>
                <a:ext cx="1975477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AU" b="1" dirty="0" smtClean="0">
                    <a:solidFill>
                      <a:srgbClr val="FF0000"/>
                    </a:solidFill>
                  </a:rPr>
                  <a:t>ℛ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AU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𝚫</m:t>
                        </m:r>
                        <m:sSub>
                          <m:sSubPr>
                            <m:ctrlPr>
                              <a:rPr lang="en-AU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𝑴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𝒄𝒍𝒊𝒎</m:t>
                            </m:r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AU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𝑨𝑪</m:t>
                            </m:r>
                            <m:r>
                              <a:rPr lang="en-AU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r>
                          <a:rPr lang="el-GR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𝚫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den>
                    </m:f>
                  </m:oMath>
                </a14:m>
                <a:r>
                  <a:rPr lang="en-AU" b="1" dirty="0">
                    <a:solidFill>
                      <a:srgbClr val="FF0000"/>
                    </a:solidFill>
                  </a:rPr>
                  <a:t>, ℛ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𝑨𝑪</m:t>
                        </m:r>
                        <m:r>
                          <a:rPr lang="en-AU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𝑮𝑪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endParaRPr lang="en-AU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940" y="1695600"/>
                <a:ext cx="1975477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7099" t="-6061" r="-2469" b="-2121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247964" y="2815200"/>
                <a:ext cx="1156342" cy="3994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AU" b="1" dirty="0" smtClean="0">
                    <a:solidFill>
                      <a:srgbClr val="FF0000"/>
                    </a:solidFill>
                  </a:rPr>
                  <a:t>ℛ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AU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𝚫</m:t>
                        </m:r>
                        <m:sSub>
                          <m:sSubPr>
                            <m:ctrlPr>
                              <a:rPr lang="en-AU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𝑴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𝒄𝒍𝒊𝒎</m:t>
                            </m:r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𝑮𝑪</m:t>
                            </m:r>
                            <m:r>
                              <a:rPr lang="en-AU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num>
                      <m:den>
                        <m:r>
                          <a:rPr lang="el-GR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𝚫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den>
                    </m:f>
                  </m:oMath>
                </a14:m>
                <a:endParaRPr lang="en-AU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964" y="2815200"/>
                <a:ext cx="1156342" cy="399468"/>
              </a:xfrm>
              <a:prstGeom prst="rect">
                <a:avLst/>
              </a:prstGeom>
              <a:blipFill rotWithShape="0">
                <a:blip r:embed="rId5"/>
                <a:stretch>
                  <a:fillRect l="-12632" t="-6154" r="-4211" b="-1846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462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820" y="1052208"/>
            <a:ext cx="3518327" cy="20777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690" y="1220510"/>
            <a:ext cx="3205281" cy="18659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684" y="2996644"/>
            <a:ext cx="3395750" cy="19888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609" y="2996644"/>
            <a:ext cx="3063613" cy="19274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05034" y="897196"/>
            <a:ext cx="1751035" cy="248209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13" b="1" dirty="0">
                <a:solidFill>
                  <a:schemeClr val="bg1"/>
                </a:solidFill>
              </a:rPr>
              <a:t>Ar676</a:t>
            </a:r>
            <a:endParaRPr lang="en-AU" sz="1013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78465" y="897197"/>
            <a:ext cx="1751035" cy="248209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13" b="1" dirty="0" smtClean="0">
                <a:solidFill>
                  <a:schemeClr val="bg1"/>
                </a:solidFill>
              </a:rPr>
              <a:t>At657 &amp; </a:t>
            </a:r>
            <a:r>
              <a:rPr lang="en-US" sz="1013" b="1" dirty="0">
                <a:solidFill>
                  <a:schemeClr val="bg1"/>
                </a:solidFill>
              </a:rPr>
              <a:t>at658</a:t>
            </a:r>
            <a:endParaRPr lang="en-AU" sz="1013" b="1" dirty="0">
              <a:solidFill>
                <a:schemeClr val="bg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3366655" y="1558903"/>
            <a:ext cx="3134654" cy="23150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5608894" y="2711623"/>
            <a:ext cx="9190" cy="121186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5768413" y="3458450"/>
            <a:ext cx="1346490" cy="415498"/>
            <a:chOff x="10234731" y="4068299"/>
            <a:chExt cx="2393758" cy="738663"/>
          </a:xfrm>
        </p:grpSpPr>
        <p:sp>
          <p:nvSpPr>
            <p:cNvPr id="12" name="TextBox 11"/>
            <p:cNvSpPr txBox="1"/>
            <p:nvPr/>
          </p:nvSpPr>
          <p:spPr>
            <a:xfrm>
              <a:off x="11065310" y="4068299"/>
              <a:ext cx="1563179" cy="738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050" b="1" dirty="0" smtClean="0"/>
                <a:t>At657 - D1</a:t>
              </a:r>
              <a:endParaRPr lang="en-AU" sz="1050" b="1" dirty="0"/>
            </a:p>
            <a:p>
              <a:r>
                <a:rPr lang="en-AU" sz="1050" b="1" dirty="0" smtClean="0"/>
                <a:t>At658 - D2</a:t>
              </a:r>
              <a:endParaRPr lang="en-AU" sz="1050" b="1" dirty="0"/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10234731" y="4239617"/>
              <a:ext cx="65063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0234731" y="4544560"/>
              <a:ext cx="6506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/>
          <p:cNvSpPr/>
          <p:nvPr/>
        </p:nvSpPr>
        <p:spPr>
          <a:xfrm>
            <a:off x="7809046" y="1892474"/>
            <a:ext cx="12698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600" dirty="0" smtClean="0"/>
              <a:t>10</a:t>
            </a:r>
            <a:r>
              <a:rPr lang="en-AU" sz="1600" baseline="30000" dirty="0" smtClean="0"/>
              <a:t>-6 </a:t>
            </a:r>
            <a:r>
              <a:rPr lang="en-AU" sz="1575" b="1" dirty="0" smtClean="0"/>
              <a:t>Kg m</a:t>
            </a:r>
            <a:r>
              <a:rPr lang="en-AU" sz="1400" baseline="30000" dirty="0" smtClean="0"/>
              <a:t>-2</a:t>
            </a:r>
            <a:r>
              <a:rPr lang="en-AU" sz="1575" b="1" dirty="0" smtClean="0"/>
              <a:t> s</a:t>
            </a:r>
            <a:r>
              <a:rPr lang="en-AU" sz="1400" baseline="30000" dirty="0" smtClean="0"/>
              <a:t>-1</a:t>
            </a:r>
            <a:endParaRPr lang="en-AU" sz="1575" b="1" dirty="0"/>
          </a:p>
        </p:txBody>
      </p:sp>
      <p:sp>
        <p:nvSpPr>
          <p:cNvPr id="18" name="Rectangle 17"/>
          <p:cNvSpPr/>
          <p:nvPr/>
        </p:nvSpPr>
        <p:spPr>
          <a:xfrm>
            <a:off x="7882287" y="3706594"/>
            <a:ext cx="608949" cy="3347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575" b="1" dirty="0"/>
              <a:t>Kg/ 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379940" y="1301614"/>
            <a:ext cx="2801225" cy="1695030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13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28650" y="6113"/>
            <a:ext cx="7886700" cy="617897"/>
          </a:xfrm>
        </p:spPr>
        <p:txBody>
          <a:bodyPr>
            <a:normAutofit/>
          </a:bodyPr>
          <a:lstStyle/>
          <a:p>
            <a:r>
              <a:rPr lang="en-AU" sz="2800" dirty="0" smtClean="0"/>
              <a:t>Iceberg Discharge Mask/Pattern and Amount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81683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0"/>
            <a:ext cx="2438400" cy="243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0"/>
            <a:ext cx="2438400" cy="243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0"/>
            <a:ext cx="2633472" cy="26334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0"/>
            <a:ext cx="2633472" cy="26334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2633472" cy="26334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2520000"/>
            <a:ext cx="2633472" cy="26334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279341" y="475129"/>
            <a:ext cx="13626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Iceberg flux patterns from option D1 and D2 for NH July and SH December.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0382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C13E89-9EAF-7E4E-8CED-7839092BA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ACCESS-CM2 runs included in talk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6743DA9-4843-5242-A219-4DB2CDEBC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AU" dirty="0" smtClean="0"/>
              <a:t> </a:t>
            </a:r>
            <a:endParaRPr lang="en-AU" dirty="0"/>
          </a:p>
          <a:p>
            <a:r>
              <a:rPr lang="en-AU" dirty="0" smtClean="0"/>
              <a:t> </a:t>
            </a:r>
            <a:r>
              <a:rPr lang="en-AU" b="1" dirty="0"/>
              <a:t>Ar676 </a:t>
            </a:r>
            <a:r>
              <a:rPr lang="en-AU" dirty="0"/>
              <a:t>– Uniform (“instantaneous” flux diagnosed from UM land ice increment) land ice discharge around Antarctica and Greenland (discharge scheme 0, D(0)). 1-200 years; </a:t>
            </a:r>
          </a:p>
          <a:p>
            <a:r>
              <a:rPr lang="en-AU" dirty="0"/>
              <a:t> </a:t>
            </a:r>
            <a:r>
              <a:rPr lang="en-AU" b="1" dirty="0" smtClean="0"/>
              <a:t>At658 </a:t>
            </a:r>
            <a:r>
              <a:rPr lang="en-AU" dirty="0"/>
              <a:t>– Land ice discharge following NEMO iceberg distribution (monthly pattern) </a:t>
            </a:r>
          </a:p>
          <a:p>
            <a:r>
              <a:rPr lang="en-AU" dirty="0"/>
              <a:t>– but with ar676 yrs2-101 discharge rate (discharge scheme 2, D(2)). </a:t>
            </a:r>
          </a:p>
          <a:p>
            <a:r>
              <a:rPr lang="en-AU" dirty="0"/>
              <a:t>– ongoing; (from year 0083 the ocean model MOM is reconfigured with reduced tropical background diffusivity) </a:t>
            </a:r>
          </a:p>
          <a:p>
            <a:r>
              <a:rPr lang="en-AU" dirty="0" smtClean="0"/>
              <a:t> </a:t>
            </a:r>
            <a:r>
              <a:rPr lang="en-AU" b="1" dirty="0"/>
              <a:t>Av630 </a:t>
            </a:r>
            <a:r>
              <a:rPr lang="en-AU" dirty="0"/>
              <a:t>– New run continuing ar676, namely, warm start, from year 201 with at658 setup (i.e., D(2)) </a:t>
            </a:r>
          </a:p>
          <a:p>
            <a:r>
              <a:rPr lang="en-AU" dirty="0"/>
              <a:t>– and tropical ocean background diffusivity reduction. ongoing </a:t>
            </a:r>
            <a:r>
              <a:rPr lang="en-AU" dirty="0" smtClean="0"/>
              <a:t> &gt; 400 years </a:t>
            </a:r>
            <a:endParaRPr lang="en-AU" dirty="0"/>
          </a:p>
          <a:p>
            <a:r>
              <a:rPr lang="en-AU" dirty="0" smtClean="0"/>
              <a:t> </a:t>
            </a:r>
            <a:r>
              <a:rPr lang="en-AU" b="1" dirty="0"/>
              <a:t>Av853 </a:t>
            </a:r>
            <a:r>
              <a:rPr lang="en-AU" dirty="0"/>
              <a:t>– Based on at658 setup, with sea ice code/namelist “updated” </a:t>
            </a:r>
            <a:r>
              <a:rPr lang="en-AU" dirty="0" smtClean="0"/>
              <a:t>for CMIP6. 100 </a:t>
            </a:r>
            <a:r>
              <a:rPr lang="en-AU" dirty="0"/>
              <a:t>years</a:t>
            </a:r>
          </a:p>
        </p:txBody>
      </p:sp>
    </p:spTree>
    <p:extLst>
      <p:ext uri="{BB962C8B-B14F-4D97-AF65-F5344CB8AC3E}">
        <p14:creationId xmlns:p14="http://schemas.microsoft.com/office/powerpoint/2010/main" val="3745290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 smtClean="0"/>
              <a:t>Response of sea ice </a:t>
            </a:r>
            <a:r>
              <a:rPr lang="en-AU" sz="2800" dirty="0" smtClean="0"/>
              <a:t>to iceberg flux scheme</a:t>
            </a:r>
            <a:endParaRPr lang="en-AU" sz="2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8650" y="1080000"/>
            <a:ext cx="7886700" cy="34135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1600" dirty="0" smtClean="0"/>
              <a:t>It got colder, so there was an increase in</a:t>
            </a:r>
            <a:r>
              <a:rPr lang="en-AU" sz="1600" dirty="0" smtClean="0"/>
              <a:t> </a:t>
            </a:r>
            <a:r>
              <a:rPr lang="en-AU" sz="1600" dirty="0" smtClean="0"/>
              <a:t>NH ice </a:t>
            </a:r>
            <a:r>
              <a:rPr lang="en-AU" sz="1600" dirty="0" smtClean="0"/>
              <a:t>volume, </a:t>
            </a:r>
            <a:r>
              <a:rPr lang="en-AU" sz="1600" dirty="0" smtClean="0"/>
              <a:t>involved retuning of ice/snow albedos with a reduction of 5% to retain realistic Preindustrial ice extents and thickness this was done in short 30 year runs longer 200+ year runs showed greater ice loss</a:t>
            </a:r>
            <a:r>
              <a:rPr lang="en-AU" sz="1600" dirty="0" smtClean="0"/>
              <a:t>. Also reduced  snow conductivity (Met office had done as well)</a:t>
            </a:r>
            <a:endParaRPr lang="en-AU" sz="1600" dirty="0" smtClean="0"/>
          </a:p>
          <a:p>
            <a:pPr marL="0" indent="0">
              <a:buNone/>
            </a:pPr>
            <a:r>
              <a:rPr lang="en-AU" sz="1600" dirty="0" smtClean="0"/>
              <a:t>Major impact was improvement </a:t>
            </a:r>
            <a:r>
              <a:rPr lang="en-AU" sz="1800" dirty="0" smtClean="0"/>
              <a:t>in </a:t>
            </a:r>
            <a:r>
              <a:rPr lang="en-AU" sz="1600" dirty="0" smtClean="0"/>
              <a:t>SH sea ice cover.</a:t>
            </a:r>
          </a:p>
          <a:p>
            <a:pPr marL="0" indent="0">
              <a:buNone/>
            </a:pPr>
            <a:endParaRPr lang="en-AU" dirty="0" smtClean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6" name="Picture 3" descr="C:\Users\sul086\Downloads\VMSharedFolder\03052018-sjm599-cosima\ACCESS2-sea-ice-clim-fig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2840182"/>
            <a:ext cx="3837709" cy="224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06824" y="3164541"/>
            <a:ext cx="23128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 smtClean="0"/>
              <a:t>Annual cycle improvement </a:t>
            </a:r>
            <a:r>
              <a:rPr lang="en-AU" sz="1600" dirty="0"/>
              <a:t>i</a:t>
            </a:r>
            <a:r>
              <a:rPr lang="en-AU" sz="1600" dirty="0" smtClean="0"/>
              <a:t>n Pre-industrial runs following introduction of iceberg scheme</a:t>
            </a: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3005575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0"/>
            <a:ext cx="2633472" cy="26334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0"/>
            <a:ext cx="2633472" cy="26334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0"/>
            <a:ext cx="2633472" cy="26334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2633472" cy="26334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2520000"/>
            <a:ext cx="2633472" cy="26334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80729" y="277906"/>
            <a:ext cx="14971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Ice thickness climatology (</a:t>
            </a:r>
            <a:r>
              <a:rPr lang="en-AU" dirty="0" err="1" smtClean="0"/>
              <a:t>yrs</a:t>
            </a:r>
            <a:r>
              <a:rPr lang="en-AU" dirty="0" smtClean="0"/>
              <a:t> 191-200) in D0 (fixed iceberg pattern) simulation before albedo adjustments.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62877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SCC Hub 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8E6877"/>
      </a:accent1>
      <a:accent2>
        <a:srgbClr val="9E9F9D"/>
      </a:accent2>
      <a:accent3>
        <a:srgbClr val="615E5F"/>
      </a:accent3>
      <a:accent4>
        <a:srgbClr val="899F99"/>
      </a:accent4>
      <a:accent5>
        <a:srgbClr val="2E4045"/>
      </a:accent5>
      <a:accent6>
        <a:srgbClr val="5E3C58"/>
      </a:accent6>
      <a:hlink>
        <a:srgbClr val="0000FF"/>
      </a:hlink>
      <a:folHlink>
        <a:srgbClr val="800080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SS_CM2_ice.potx" id="{E6669D9C-06FE-428F-B7DD-D981EC858861}" vid="{3DE330DB-6F9D-42E2-B068-4FA8BB68EF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DB82DC99B231B4289A7D2DA8AEF491E" ma:contentTypeVersion="0" ma:contentTypeDescription="Create a new document." ma:contentTypeScope="" ma:versionID="7ab2771f0ff6c8db12c66e47e5277da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08FB0DC-211C-4581-BEF8-8316ED0A35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0FE7265-1029-4149-B1EE-3C0A7B43980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66E393D-08A9-448F-AF81-3114C5ACFC4A}">
  <ds:schemaRefs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ACCESS_CM2_ice</Template>
  <TotalTime>136</TotalTime>
  <Words>759</Words>
  <Application>Microsoft Office PowerPoint</Application>
  <PresentationFormat>On-screen Show (16:9)</PresentationFormat>
  <Paragraphs>66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Cambria Math</vt:lpstr>
      <vt:lpstr>Wingdings</vt:lpstr>
      <vt:lpstr>Office Theme</vt:lpstr>
      <vt:lpstr>Sea Ice results and Iceberg water flux scheme in ACCESS-CM2</vt:lpstr>
      <vt:lpstr>PowerPoint Presentation</vt:lpstr>
      <vt:lpstr>“Fixing” the Southern Ocean Warm Bias and Global Ocean Water Loss  (following the UK Met office approach)</vt:lpstr>
      <vt:lpstr>Iceberg Discharge Scheme Setting:</vt:lpstr>
      <vt:lpstr>Iceberg Discharge Mask/Pattern and Amount</vt:lpstr>
      <vt:lpstr>PowerPoint Presentation</vt:lpstr>
      <vt:lpstr>  ACCESS-CM2 runs included in talk</vt:lpstr>
      <vt:lpstr>Response of sea ice to iceberg flux scheme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Company>CSIRO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 Ice results and Iceberg water flux scheme in ACCESS-CM2</dc:title>
  <dc:creator>O'Farrell, Siobhan (O&amp;A, Aspendale)</dc:creator>
  <cp:lastModifiedBy>O'Farrell, Siobhan (O&amp;A, Aspendale)</cp:lastModifiedBy>
  <cp:revision>12</cp:revision>
  <dcterms:created xsi:type="dcterms:W3CDTF">2018-05-31T05:59:45Z</dcterms:created>
  <dcterms:modified xsi:type="dcterms:W3CDTF">2018-06-01T03:42:18Z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0x010100EDB82DC99B231B4289A7D2DA8AEF491E</vt:lpwstr>
  </property>
</Properties>
</file>